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82" r:id="rId6"/>
    <p:sldId id="261" r:id="rId7"/>
    <p:sldId id="262" r:id="rId8"/>
    <p:sldId id="265"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Explore the data</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Cleaning the data</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Feature engineering </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Data visualization</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Machine learning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conclusions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2646168" y="693"/>
          <a:ext cx="982195" cy="98219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55489" y="210014"/>
          <a:ext cx="563554" cy="563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332188" y="1288818"/>
          <a:ext cx="1610156" cy="64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Explore the data</a:t>
          </a:r>
        </a:p>
      </dsp:txBody>
      <dsp:txXfrm>
        <a:off x="2332188" y="1288818"/>
        <a:ext cx="1610156" cy="644062"/>
      </dsp:txXfrm>
    </dsp:sp>
    <dsp:sp modelId="{BCD8CDD9-0C56-4401-ADB1-8B48DAB2C96F}">
      <dsp:nvSpPr>
        <dsp:cNvPr id="0" name=""/>
        <dsp:cNvSpPr/>
      </dsp:nvSpPr>
      <dsp:spPr>
        <a:xfrm>
          <a:off x="4538102" y="693"/>
          <a:ext cx="982195" cy="9821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747422" y="210014"/>
          <a:ext cx="563554" cy="563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4224121" y="1288818"/>
          <a:ext cx="1610156" cy="64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Cleaning the data</a:t>
          </a:r>
        </a:p>
      </dsp:txBody>
      <dsp:txXfrm>
        <a:off x="4224121" y="1288818"/>
        <a:ext cx="1610156" cy="644062"/>
      </dsp:txXfrm>
    </dsp:sp>
    <dsp:sp modelId="{FF93E135-77D6-48A0-8871-9BC93D705D06}">
      <dsp:nvSpPr>
        <dsp:cNvPr id="0" name=""/>
        <dsp:cNvSpPr/>
      </dsp:nvSpPr>
      <dsp:spPr>
        <a:xfrm>
          <a:off x="6430035" y="693"/>
          <a:ext cx="982195" cy="98219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639356" y="210014"/>
          <a:ext cx="563554" cy="563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116055" y="1288818"/>
          <a:ext cx="1610156" cy="64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Feature engineering </a:t>
          </a:r>
        </a:p>
      </dsp:txBody>
      <dsp:txXfrm>
        <a:off x="6116055" y="1288818"/>
        <a:ext cx="1610156" cy="644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715508" y="923"/>
          <a:ext cx="1049748" cy="10497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939225" y="224640"/>
          <a:ext cx="602314" cy="60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1379933" y="1377642"/>
          <a:ext cx="1720898" cy="68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Data visualization</a:t>
          </a:r>
        </a:p>
      </dsp:txBody>
      <dsp:txXfrm>
        <a:off x="1379933" y="1377642"/>
        <a:ext cx="1720898" cy="688359"/>
      </dsp:txXfrm>
    </dsp:sp>
    <dsp:sp modelId="{BCD8CDD9-0C56-4401-ADB1-8B48DAB2C96F}">
      <dsp:nvSpPr>
        <dsp:cNvPr id="0" name=""/>
        <dsp:cNvSpPr/>
      </dsp:nvSpPr>
      <dsp:spPr>
        <a:xfrm>
          <a:off x="3737563" y="923"/>
          <a:ext cx="1049748" cy="104974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961280" y="224640"/>
          <a:ext cx="602314" cy="60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401988" y="1377642"/>
          <a:ext cx="1720898" cy="68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Machine learning </a:t>
          </a:r>
        </a:p>
      </dsp:txBody>
      <dsp:txXfrm>
        <a:off x="3401988" y="1377642"/>
        <a:ext cx="1720898" cy="688359"/>
      </dsp:txXfrm>
    </dsp:sp>
    <dsp:sp modelId="{FF93E135-77D6-48A0-8871-9BC93D705D06}">
      <dsp:nvSpPr>
        <dsp:cNvPr id="0" name=""/>
        <dsp:cNvSpPr/>
      </dsp:nvSpPr>
      <dsp:spPr>
        <a:xfrm>
          <a:off x="5759619" y="923"/>
          <a:ext cx="1049748" cy="104974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5983336" y="224640"/>
          <a:ext cx="602314" cy="60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5424044" y="1377642"/>
          <a:ext cx="1720898" cy="68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conclusions</a:t>
          </a:r>
        </a:p>
      </dsp:txBody>
      <dsp:txXfrm>
        <a:off x="5424044" y="1377642"/>
        <a:ext cx="1720898" cy="68835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11/28/2020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11/28/2020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11/28/2020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11/28/2020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11/28/2020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Predicting fraud in financial payments</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F05B-5DAD-4592-ACE5-705EFA21E204}"/>
              </a:ext>
            </a:extLst>
          </p:cNvPr>
          <p:cNvSpPr>
            <a:spLocks noGrp="1"/>
          </p:cNvSpPr>
          <p:nvPr>
            <p:ph type="title"/>
          </p:nvPr>
        </p:nvSpPr>
        <p:spPr/>
        <p:txBody>
          <a:bodyPr/>
          <a:lstStyle/>
          <a:p>
            <a:r>
              <a:rPr lang="en-US" b="1" dirty="0"/>
              <a:t>What determines whether the feature isFlaggedFraud gets set or not</a:t>
            </a:r>
            <a:endParaRPr lang="en-IN" dirty="0"/>
          </a:p>
        </p:txBody>
      </p:sp>
      <p:sp>
        <p:nvSpPr>
          <p:cNvPr id="3" name="Content Placeholder 2">
            <a:extLst>
              <a:ext uri="{FF2B5EF4-FFF2-40B4-BE49-F238E27FC236}">
                <a16:creationId xmlns:a16="http://schemas.microsoft.com/office/drawing/2014/main" id="{D48D5FCA-1CBF-4422-A414-4D3D4362CE24}"/>
              </a:ext>
            </a:extLst>
          </p:cNvPr>
          <p:cNvSpPr>
            <a:spLocks noGrp="1"/>
          </p:cNvSpPr>
          <p:nvPr>
            <p:ph idx="1"/>
          </p:nvPr>
        </p:nvSpPr>
        <p:spPr>
          <a:xfrm>
            <a:off x="1247775" y="2103119"/>
            <a:ext cx="10058400" cy="3849624"/>
          </a:xfrm>
        </p:spPr>
        <p:txBody>
          <a:bodyPr vert="horz" lIns="91440" tIns="45720" rIns="91440" bIns="45720" rtlCol="0" anchor="t">
            <a:normAutofit/>
          </a:bodyPr>
          <a:lstStyle/>
          <a:p>
            <a:r>
              <a:rPr lang="en-US" dirty="0">
                <a:latin typeface="Comic Sans MS"/>
              </a:rPr>
              <a:t>It turns out that the feature </a:t>
            </a:r>
            <a:r>
              <a:rPr lang="en-US" dirty="0" err="1">
                <a:latin typeface="Comic Sans MS"/>
              </a:rPr>
              <a:t>isFlaggedFraud</a:t>
            </a:r>
            <a:r>
              <a:rPr lang="en-US" dirty="0">
                <a:latin typeface="Comic Sans MS"/>
              </a:rPr>
              <a:t> is somewhat unclear, out of 16 entries (6 million) where the </a:t>
            </a:r>
            <a:r>
              <a:rPr lang="en-US" dirty="0" err="1">
                <a:latin typeface="Comic Sans MS"/>
              </a:rPr>
              <a:t>isFlaggedFraud</a:t>
            </a:r>
            <a:r>
              <a:rPr lang="en-US" dirty="0">
                <a:latin typeface="Comic Sans MS"/>
              </a:rPr>
              <a:t> feature is set do not seem to correlate with any explanatory variable. The data </a:t>
            </a:r>
            <a:r>
              <a:rPr lang="en-US" dirty="0" err="1">
                <a:latin typeface="Comic Sans MS"/>
              </a:rPr>
              <a:t>isFlaggedFraud</a:t>
            </a:r>
            <a:r>
              <a:rPr lang="en-US" dirty="0">
                <a:latin typeface="Comic Sans MS"/>
              </a:rPr>
              <a:t> is set to make sure that “ TRANSFER “ an amount greater than 200,000. In fact as shown below, </a:t>
            </a:r>
            <a:r>
              <a:rPr lang="en-US" dirty="0" err="1">
                <a:latin typeface="Comic Sans MS"/>
              </a:rPr>
              <a:t>isFlaggedFraud</a:t>
            </a:r>
            <a:r>
              <a:rPr lang="en-US" dirty="0">
                <a:latin typeface="Comic Sans MS"/>
              </a:rPr>
              <a:t> can remain not set despite this condition being met.</a:t>
            </a:r>
          </a:p>
        </p:txBody>
      </p:sp>
      <p:pic>
        <p:nvPicPr>
          <p:cNvPr id="4098" name="Picture 2">
            <a:extLst>
              <a:ext uri="{FF2B5EF4-FFF2-40B4-BE49-F238E27FC236}">
                <a16:creationId xmlns:a16="http://schemas.microsoft.com/office/drawing/2014/main" id="{7A7C7300-199E-4E72-9F49-AF1713D1D7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8" t="9326" r="5240" b="24352"/>
          <a:stretch/>
        </p:blipFill>
        <p:spPr bwMode="auto">
          <a:xfrm>
            <a:off x="2656609" y="3197369"/>
            <a:ext cx="7996261" cy="326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554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03FF-D7B0-4CBB-A236-B4B28332A2CE}"/>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7F0421B1-C546-42BC-B51F-8EE192FD7DF2}"/>
              </a:ext>
            </a:extLst>
          </p:cNvPr>
          <p:cNvSpPr>
            <a:spLocks noGrp="1"/>
          </p:cNvSpPr>
          <p:nvPr>
            <p:ph idx="1"/>
          </p:nvPr>
        </p:nvSpPr>
        <p:spPr>
          <a:xfrm>
            <a:off x="1285875" y="1846289"/>
            <a:ext cx="10058400" cy="3849624"/>
          </a:xfrm>
        </p:spPr>
        <p:txBody>
          <a:bodyPr vert="horz" lIns="91440" tIns="45720" rIns="91440" bIns="45720" rtlCol="0" anchor="t">
            <a:normAutofit/>
          </a:bodyPr>
          <a:lstStyle/>
          <a:p>
            <a:r>
              <a:rPr lang="en-US" dirty="0">
                <a:latin typeface="Comic Sans MS"/>
              </a:rPr>
              <a:t>From the exploratory data analysis (EDA) we know that fraud only occurs in “ TRANSFER “ and “ </a:t>
            </a:r>
            <a:r>
              <a:rPr lang="en-US" dirty="0" err="1">
                <a:latin typeface="Comic Sans MS"/>
              </a:rPr>
              <a:t>Cash_Out’s</a:t>
            </a:r>
            <a:r>
              <a:rPr lang="en-US" dirty="0">
                <a:latin typeface="Comic Sans MS"/>
              </a:rPr>
              <a:t> “. so we assemble only the corresponding data in X for analysis.</a:t>
            </a:r>
          </a:p>
          <a:p>
            <a:endParaRPr lang="en-IN" dirty="0">
              <a:latin typeface="Comic Sans MS"/>
            </a:endParaRPr>
          </a:p>
        </p:txBody>
      </p:sp>
      <p:pic>
        <p:nvPicPr>
          <p:cNvPr id="5124" name="Picture 4">
            <a:extLst>
              <a:ext uri="{FF2B5EF4-FFF2-40B4-BE49-F238E27FC236}">
                <a16:creationId xmlns:a16="http://schemas.microsoft.com/office/drawing/2014/main" id="{646B5BB9-8A54-4A4B-9653-339798155F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51" t="6995" r="9898" b="7513"/>
          <a:stretch/>
        </p:blipFill>
        <p:spPr bwMode="auto">
          <a:xfrm>
            <a:off x="2923309" y="2530097"/>
            <a:ext cx="6680567" cy="392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26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16BE-E551-4714-9D13-9DA2644478DF}"/>
              </a:ext>
            </a:extLst>
          </p:cNvPr>
          <p:cNvSpPr>
            <a:spLocks noGrp="1"/>
          </p:cNvSpPr>
          <p:nvPr>
            <p:ph type="title"/>
          </p:nvPr>
        </p:nvSpPr>
        <p:spPr/>
        <p:txBody>
          <a:bodyPr/>
          <a:lstStyle/>
          <a:p>
            <a:r>
              <a:rPr lang="en-US" dirty="0"/>
              <a:t>Imputation of Latent Missing values</a:t>
            </a:r>
            <a:endParaRPr lang="en-IN" dirty="0"/>
          </a:p>
        </p:txBody>
      </p:sp>
      <p:sp>
        <p:nvSpPr>
          <p:cNvPr id="3" name="Content Placeholder 2">
            <a:extLst>
              <a:ext uri="{FF2B5EF4-FFF2-40B4-BE49-F238E27FC236}">
                <a16:creationId xmlns:a16="http://schemas.microsoft.com/office/drawing/2014/main" id="{B88F5B8C-95DD-4F78-99DA-94867DC52F3E}"/>
              </a:ext>
            </a:extLst>
          </p:cNvPr>
          <p:cNvSpPr>
            <a:spLocks noGrp="1"/>
          </p:cNvSpPr>
          <p:nvPr>
            <p:ph idx="1"/>
          </p:nvPr>
        </p:nvSpPr>
        <p:spPr/>
        <p:txBody>
          <a:bodyPr vert="horz" lIns="91440" tIns="45720" rIns="91440" bIns="45720" rtlCol="0" anchor="t">
            <a:normAutofit/>
          </a:bodyPr>
          <a:lstStyle/>
          <a:p>
            <a:r>
              <a:rPr lang="en-US" dirty="0">
                <a:latin typeface="Comic Sans MS"/>
              </a:rPr>
              <a:t>The data has several transactions with Zero balances in the destination account both before and after a non-zero amount is transacted. The fraction of such transaction, where zero likely denotes a missing value, is much larger in fraudulent (50%) compared to genuine transactions (0.06%).</a:t>
            </a:r>
          </a:p>
          <a:p>
            <a:br>
              <a:rPr lang="en-US" dirty="0"/>
            </a:br>
            <a:endParaRPr lang="en-IN">
              <a:latin typeface="Comic Sans MS"/>
            </a:endParaRPr>
          </a:p>
        </p:txBody>
      </p:sp>
      <p:pic>
        <p:nvPicPr>
          <p:cNvPr id="6146" name="Picture 2">
            <a:extLst>
              <a:ext uri="{FF2B5EF4-FFF2-40B4-BE49-F238E27FC236}">
                <a16:creationId xmlns:a16="http://schemas.microsoft.com/office/drawing/2014/main" id="{AD7C4335-85D7-4E31-AC37-670FB00436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96" t="6477" r="18950" b="17358"/>
          <a:stretch/>
        </p:blipFill>
        <p:spPr bwMode="auto">
          <a:xfrm>
            <a:off x="3619500" y="2936731"/>
            <a:ext cx="5111014" cy="3533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4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02B2F-A77C-40D1-B786-77074EC30FEA}"/>
              </a:ext>
            </a:extLst>
          </p:cNvPr>
          <p:cNvSpPr>
            <a:spLocks noGrp="1"/>
          </p:cNvSpPr>
          <p:nvPr>
            <p:ph type="title"/>
          </p:nvPr>
        </p:nvSpPr>
        <p:spPr/>
        <p:txBody>
          <a:bodyPr/>
          <a:lstStyle/>
          <a:p>
            <a:r>
              <a:rPr lang="en-US" dirty="0"/>
              <a:t>Feature engineering</a:t>
            </a:r>
            <a:endParaRPr lang="en-IN" dirty="0"/>
          </a:p>
        </p:txBody>
      </p:sp>
      <p:sp>
        <p:nvSpPr>
          <p:cNvPr id="3" name="Content Placeholder 2">
            <a:extLst>
              <a:ext uri="{FF2B5EF4-FFF2-40B4-BE49-F238E27FC236}">
                <a16:creationId xmlns:a16="http://schemas.microsoft.com/office/drawing/2014/main" id="{6A6EF1E1-3CCC-4E21-B2DE-C33227F70D22}"/>
              </a:ext>
            </a:extLst>
          </p:cNvPr>
          <p:cNvSpPr>
            <a:spLocks noGrp="1"/>
          </p:cNvSpPr>
          <p:nvPr>
            <p:ph idx="1"/>
          </p:nvPr>
        </p:nvSpPr>
        <p:spPr/>
        <p:txBody>
          <a:bodyPr vert="horz" lIns="91440" tIns="45720" rIns="91440" bIns="45720" rtlCol="0" anchor="t">
            <a:normAutofit/>
          </a:bodyPr>
          <a:lstStyle/>
          <a:p>
            <a:r>
              <a:rPr lang="en-US" dirty="0">
                <a:latin typeface="Comic Sans MS"/>
              </a:rPr>
              <a:t>Motivated by the possibility of zero-balances serving to differentiate between fraudulent and genuine transactions we take the data-imputation a step further and create 2 new feature(COLUMNS) recording errors in the originating and destination accounts for each transaction. These new features turn out to be important in obtaining the best performance from the ML algorithm that we will finally use.</a:t>
            </a:r>
          </a:p>
          <a:p>
            <a:br>
              <a:rPr lang="en-US" dirty="0"/>
            </a:br>
            <a:endParaRPr lang="en-IN">
              <a:latin typeface="Comic Sans MS"/>
            </a:endParaRPr>
          </a:p>
        </p:txBody>
      </p:sp>
      <p:pic>
        <p:nvPicPr>
          <p:cNvPr id="7170" name="Picture 2">
            <a:extLst>
              <a:ext uri="{FF2B5EF4-FFF2-40B4-BE49-F238E27FC236}">
                <a16:creationId xmlns:a16="http://schemas.microsoft.com/office/drawing/2014/main" id="{0B664F62-6AE2-4021-A135-D3298EEAE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5" y="3262313"/>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45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9A5A-FC79-4583-88B0-7FBC04E27A30}"/>
              </a:ext>
            </a:extLst>
          </p:cNvPr>
          <p:cNvSpPr>
            <a:spLocks noGrp="1"/>
          </p:cNvSpPr>
          <p:nvPr>
            <p:ph type="title"/>
          </p:nvPr>
        </p:nvSpPr>
        <p:spPr/>
        <p:txBody>
          <a:bodyPr/>
          <a:lstStyle/>
          <a:p>
            <a:r>
              <a:rPr lang="en-US" dirty="0"/>
              <a:t>Data visualization</a:t>
            </a:r>
            <a:endParaRPr lang="en-IN" dirty="0"/>
          </a:p>
        </p:txBody>
      </p:sp>
      <p:sp>
        <p:nvSpPr>
          <p:cNvPr id="3" name="Content Placeholder 2">
            <a:extLst>
              <a:ext uri="{FF2B5EF4-FFF2-40B4-BE49-F238E27FC236}">
                <a16:creationId xmlns:a16="http://schemas.microsoft.com/office/drawing/2014/main" id="{2996205C-A1AC-4A67-9033-C7BF9730A951}"/>
              </a:ext>
            </a:extLst>
          </p:cNvPr>
          <p:cNvSpPr>
            <a:spLocks noGrp="1"/>
          </p:cNvSpPr>
          <p:nvPr>
            <p:ph idx="1"/>
          </p:nvPr>
        </p:nvSpPr>
        <p:spPr/>
        <p:txBody>
          <a:bodyPr vert="horz" lIns="91440" tIns="45720" rIns="91440" bIns="45720" rtlCol="0" anchor="t">
            <a:normAutofit/>
          </a:bodyPr>
          <a:lstStyle/>
          <a:p>
            <a:r>
              <a:rPr lang="en-US" dirty="0">
                <a:latin typeface="Comic Sans MS"/>
              </a:rPr>
              <a:t>The best way of confirming that the data contains enough information so that a ML algorithm can make strong predictions, is to try and directly visualize the differences between fraudulent and genuine transactions. Motivated </a:t>
            </a:r>
            <a:r>
              <a:rPr lang="en-US" dirty="0" err="1">
                <a:latin typeface="Comic Sans MS"/>
              </a:rPr>
              <a:t>bu</a:t>
            </a:r>
            <a:r>
              <a:rPr lang="en-US" dirty="0">
                <a:latin typeface="Comic Sans MS"/>
              </a:rPr>
              <a:t> this principle, </a:t>
            </a:r>
            <a:r>
              <a:rPr lang="en-US" dirty="0" err="1">
                <a:latin typeface="Comic Sans MS"/>
              </a:rPr>
              <a:t>i</a:t>
            </a:r>
            <a:r>
              <a:rPr lang="en-US" dirty="0">
                <a:latin typeface="Comic Sans MS"/>
              </a:rPr>
              <a:t> visualize these differences in several ways in the plots below. </a:t>
            </a:r>
          </a:p>
          <a:p>
            <a:br>
              <a:rPr lang="en-US" dirty="0"/>
            </a:br>
            <a:endParaRPr lang="en-IN">
              <a:latin typeface="Comic Sans MS"/>
            </a:endParaRPr>
          </a:p>
        </p:txBody>
      </p:sp>
      <p:pic>
        <p:nvPicPr>
          <p:cNvPr id="8194" name="Picture 2">
            <a:extLst>
              <a:ext uri="{FF2B5EF4-FFF2-40B4-BE49-F238E27FC236}">
                <a16:creationId xmlns:a16="http://schemas.microsoft.com/office/drawing/2014/main" id="{EDB4E2CF-7F77-4B4C-82DE-CCC5E4F19F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2" t="6995" r="4949" b="24611"/>
          <a:stretch/>
        </p:blipFill>
        <p:spPr bwMode="auto">
          <a:xfrm>
            <a:off x="2051339" y="2981758"/>
            <a:ext cx="7909713" cy="336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892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D915-9BBB-4BEB-AF46-16D6A717DFBA}"/>
              </a:ext>
            </a:extLst>
          </p:cNvPr>
          <p:cNvSpPr>
            <a:spLocks noGrp="1"/>
          </p:cNvSpPr>
          <p:nvPr>
            <p:ph type="title"/>
          </p:nvPr>
        </p:nvSpPr>
        <p:spPr/>
        <p:txBody>
          <a:bodyPr/>
          <a:lstStyle/>
          <a:p>
            <a:r>
              <a:rPr lang="en-US" dirty="0"/>
              <a:t>Dispersion over time</a:t>
            </a:r>
            <a:endParaRPr lang="en-IN" dirty="0"/>
          </a:p>
        </p:txBody>
      </p:sp>
      <p:sp>
        <p:nvSpPr>
          <p:cNvPr id="3" name="Content Placeholder 2">
            <a:extLst>
              <a:ext uri="{FF2B5EF4-FFF2-40B4-BE49-F238E27FC236}">
                <a16:creationId xmlns:a16="http://schemas.microsoft.com/office/drawing/2014/main" id="{2EE668D7-626F-464D-BE82-6208659B3C02}"/>
              </a:ext>
            </a:extLst>
          </p:cNvPr>
          <p:cNvSpPr>
            <a:spLocks noGrp="1"/>
          </p:cNvSpPr>
          <p:nvPr>
            <p:ph idx="1"/>
          </p:nvPr>
        </p:nvSpPr>
        <p:spPr/>
        <p:txBody>
          <a:bodyPr vert="horz" lIns="91440" tIns="45720" rIns="91440" bIns="45720" rtlCol="0" anchor="t">
            <a:normAutofit/>
          </a:bodyPr>
          <a:lstStyle/>
          <a:p>
            <a:r>
              <a:rPr lang="en-US" dirty="0">
                <a:latin typeface="Comic Sans MS"/>
              </a:rPr>
              <a:t>The plot below shows how the fraudulent and genuine transactions yield different fingerprints when their dispersion is viewed over time. It is clear that fraudulent transactions are more homogeneously distributed over time compared to genuine transactions. Also apparent is that CASH_OUT outnumber TRANSFER in genuine transactions in contrast to a balanced distribution between them in fraudulent transactions. Note that the width of each ‘fingerprint’ is set by the ‘jitter’ parameter in the </a:t>
            </a:r>
            <a:r>
              <a:rPr lang="en-US" dirty="0" err="1">
                <a:latin typeface="Comic Sans MS"/>
              </a:rPr>
              <a:t>plotStrip</a:t>
            </a:r>
            <a:r>
              <a:rPr lang="en-US" dirty="0">
                <a:latin typeface="Comic Sans MS"/>
              </a:rPr>
              <a:t> function above which attempts to separate out and plot transaction occurs at the same time with different abscissae. </a:t>
            </a:r>
            <a:endParaRPr lang="en-IN">
              <a:latin typeface="Comic Sans MS"/>
            </a:endParaRPr>
          </a:p>
        </p:txBody>
      </p:sp>
      <p:pic>
        <p:nvPicPr>
          <p:cNvPr id="9218" name="Picture 2">
            <a:extLst>
              <a:ext uri="{FF2B5EF4-FFF2-40B4-BE49-F238E27FC236}">
                <a16:creationId xmlns:a16="http://schemas.microsoft.com/office/drawing/2014/main" id="{681EBA6E-2B6C-4274-9E89-F9B25579EB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50" t="7047" r="19096" b="10325"/>
          <a:stretch/>
        </p:blipFill>
        <p:spPr bwMode="auto">
          <a:xfrm>
            <a:off x="3518189" y="3694403"/>
            <a:ext cx="4764650" cy="27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71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900C-7358-4A2D-9D19-3410033039EF}"/>
              </a:ext>
            </a:extLst>
          </p:cNvPr>
          <p:cNvSpPr>
            <a:spLocks noGrp="1"/>
          </p:cNvSpPr>
          <p:nvPr>
            <p:ph type="title"/>
          </p:nvPr>
        </p:nvSpPr>
        <p:spPr/>
        <p:txBody>
          <a:bodyPr/>
          <a:lstStyle/>
          <a:p>
            <a:r>
              <a:rPr lang="en-US" dirty="0"/>
              <a:t>Dispersion over amount</a:t>
            </a:r>
            <a:endParaRPr lang="en-IN" dirty="0"/>
          </a:p>
        </p:txBody>
      </p:sp>
      <p:sp>
        <p:nvSpPr>
          <p:cNvPr id="3" name="Content Placeholder 2">
            <a:extLst>
              <a:ext uri="{FF2B5EF4-FFF2-40B4-BE49-F238E27FC236}">
                <a16:creationId xmlns:a16="http://schemas.microsoft.com/office/drawing/2014/main" id="{1691DD43-888A-4A2C-A83A-7BC5B36B6C36}"/>
              </a:ext>
            </a:extLst>
          </p:cNvPr>
          <p:cNvSpPr>
            <a:spLocks noGrp="1"/>
          </p:cNvSpPr>
          <p:nvPr>
            <p:ph idx="1"/>
          </p:nvPr>
        </p:nvSpPr>
        <p:spPr/>
        <p:txBody>
          <a:bodyPr vert="horz" lIns="91440" tIns="45720" rIns="91440" bIns="45720" rtlCol="0" anchor="t">
            <a:normAutofit/>
          </a:bodyPr>
          <a:lstStyle/>
          <a:p>
            <a:r>
              <a:rPr lang="en-US" dirty="0">
                <a:latin typeface="Comic Sans MS"/>
              </a:rPr>
              <a:t>The two plots below show that although the presence of </a:t>
            </a:r>
            <a:r>
              <a:rPr lang="en-US" dirty="0" err="1">
                <a:latin typeface="Comic Sans MS"/>
              </a:rPr>
              <a:t>frauding</a:t>
            </a:r>
            <a:r>
              <a:rPr lang="en-US" dirty="0">
                <a:latin typeface="Comic Sans MS"/>
              </a:rPr>
              <a:t> a transaction can be discerned by the original </a:t>
            </a:r>
            <a:r>
              <a:rPr lang="en-US" i="1" dirty="0">
                <a:latin typeface="Comic Sans MS"/>
              </a:rPr>
              <a:t>amount </a:t>
            </a:r>
            <a:r>
              <a:rPr lang="en-US" dirty="0">
                <a:latin typeface="Comic Sans MS"/>
              </a:rPr>
              <a:t>feature, the new </a:t>
            </a:r>
            <a:r>
              <a:rPr lang="en-US" dirty="0" err="1">
                <a:latin typeface="Comic Sans MS"/>
              </a:rPr>
              <a:t>errorBalanceDest</a:t>
            </a:r>
            <a:r>
              <a:rPr lang="en-US" dirty="0">
                <a:latin typeface="Comic Sans MS"/>
              </a:rPr>
              <a:t> feature is more effective at making a distinction. </a:t>
            </a:r>
          </a:p>
          <a:p>
            <a:br>
              <a:rPr lang="en-US" dirty="0"/>
            </a:br>
            <a:endParaRPr lang="en-IN">
              <a:latin typeface="Comic Sans MS"/>
            </a:endParaRPr>
          </a:p>
        </p:txBody>
      </p:sp>
      <p:pic>
        <p:nvPicPr>
          <p:cNvPr id="10242" name="Picture 2">
            <a:extLst>
              <a:ext uri="{FF2B5EF4-FFF2-40B4-BE49-F238E27FC236}">
                <a16:creationId xmlns:a16="http://schemas.microsoft.com/office/drawing/2014/main" id="{A6B57552-5A49-4C39-895F-2D498E4099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5" t="6477" r="20961" b="16839"/>
          <a:stretch/>
        </p:blipFill>
        <p:spPr bwMode="auto">
          <a:xfrm>
            <a:off x="3687041" y="2716267"/>
            <a:ext cx="5114441" cy="370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1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EB06-208C-40B0-80FD-9DF476D0905F}"/>
              </a:ext>
            </a:extLst>
          </p:cNvPr>
          <p:cNvSpPr>
            <a:spLocks noGrp="1"/>
          </p:cNvSpPr>
          <p:nvPr>
            <p:ph type="title"/>
          </p:nvPr>
        </p:nvSpPr>
        <p:spPr/>
        <p:txBody>
          <a:bodyPr/>
          <a:lstStyle/>
          <a:p>
            <a:r>
              <a:rPr lang="en-US" dirty="0"/>
              <a:t>Dispersion over error in balance in destination accounts	</a:t>
            </a:r>
            <a:endParaRPr lang="en-IN" dirty="0"/>
          </a:p>
        </p:txBody>
      </p:sp>
      <p:pic>
        <p:nvPicPr>
          <p:cNvPr id="11266" name="Picture 2">
            <a:extLst>
              <a:ext uri="{FF2B5EF4-FFF2-40B4-BE49-F238E27FC236}">
                <a16:creationId xmlns:a16="http://schemas.microsoft.com/office/drawing/2014/main" id="{02071343-1AC2-42B3-B4DC-21FD4272561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216" t="6966" r="19848" b="11011"/>
          <a:stretch/>
        </p:blipFill>
        <p:spPr bwMode="auto">
          <a:xfrm>
            <a:off x="3297511" y="2016847"/>
            <a:ext cx="5832917" cy="442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421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AC6B-3675-4078-92A0-0C39D51F70BE}"/>
              </a:ext>
            </a:extLst>
          </p:cNvPr>
          <p:cNvSpPr>
            <a:spLocks noGrp="1"/>
          </p:cNvSpPr>
          <p:nvPr>
            <p:ph type="title"/>
          </p:nvPr>
        </p:nvSpPr>
        <p:spPr/>
        <p:txBody>
          <a:bodyPr/>
          <a:lstStyle/>
          <a:p>
            <a:r>
              <a:rPr lang="en-US" dirty="0"/>
              <a:t>Separating out genuine from fraudulent transactions</a:t>
            </a:r>
            <a:endParaRPr lang="en-IN" dirty="0"/>
          </a:p>
        </p:txBody>
      </p:sp>
      <p:sp>
        <p:nvSpPr>
          <p:cNvPr id="3" name="Content Placeholder 2">
            <a:extLst>
              <a:ext uri="{FF2B5EF4-FFF2-40B4-BE49-F238E27FC236}">
                <a16:creationId xmlns:a16="http://schemas.microsoft.com/office/drawing/2014/main" id="{8C53663F-CAE7-4B8C-BD5D-DDC77D94992E}"/>
              </a:ext>
            </a:extLst>
          </p:cNvPr>
          <p:cNvSpPr>
            <a:spLocks noGrp="1"/>
          </p:cNvSpPr>
          <p:nvPr>
            <p:ph idx="1"/>
          </p:nvPr>
        </p:nvSpPr>
        <p:spPr/>
        <p:txBody>
          <a:bodyPr vert="horz" lIns="91440" tIns="45720" rIns="91440" bIns="45720" rtlCol="0" anchor="t">
            <a:normAutofit/>
          </a:bodyPr>
          <a:lstStyle/>
          <a:p>
            <a:r>
              <a:rPr lang="en-US" dirty="0">
                <a:latin typeface="Comic Sans MS"/>
              </a:rPr>
              <a:t>The 3D plot below distinguishes best between fraud and non-fraud data by using both of the engineered error based features. Clearly the original step feature is ineffective in separating out fraud. Note the striped nature of the genuine data vs time which was anticipated from the fig. Below</a:t>
            </a:r>
          </a:p>
          <a:p>
            <a:br>
              <a:rPr lang="en-US" dirty="0"/>
            </a:br>
            <a:endParaRPr lang="en-IN">
              <a:latin typeface="Comic Sans MS"/>
            </a:endParaRPr>
          </a:p>
        </p:txBody>
      </p:sp>
      <p:pic>
        <p:nvPicPr>
          <p:cNvPr id="12290" name="Picture 2">
            <a:extLst>
              <a:ext uri="{FF2B5EF4-FFF2-40B4-BE49-F238E27FC236}">
                <a16:creationId xmlns:a16="http://schemas.microsoft.com/office/drawing/2014/main" id="{A1FE414D-A2DC-4AC1-8D73-A7432862F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86" t="6995" r="19214" b="4663"/>
          <a:stretch/>
        </p:blipFill>
        <p:spPr bwMode="auto">
          <a:xfrm>
            <a:off x="4059382" y="2930669"/>
            <a:ext cx="4412909" cy="352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2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14F04-1A0B-4AF2-AA11-9C55DAA58C55}"/>
              </a:ext>
            </a:extLst>
          </p:cNvPr>
          <p:cNvSpPr>
            <a:spLocks noGrp="1"/>
          </p:cNvSpPr>
          <p:nvPr>
            <p:ph type="title"/>
          </p:nvPr>
        </p:nvSpPr>
        <p:spPr/>
        <p:txBody>
          <a:bodyPr/>
          <a:lstStyle/>
          <a:p>
            <a:r>
              <a:rPr lang="en-US" dirty="0"/>
              <a:t>Machine learning to detect Fraud in skewed Data</a:t>
            </a:r>
            <a:endParaRPr lang="en-IN" dirty="0"/>
          </a:p>
        </p:txBody>
      </p:sp>
      <p:sp>
        <p:nvSpPr>
          <p:cNvPr id="3" name="Content Placeholder 2">
            <a:extLst>
              <a:ext uri="{FF2B5EF4-FFF2-40B4-BE49-F238E27FC236}">
                <a16:creationId xmlns:a16="http://schemas.microsoft.com/office/drawing/2014/main" id="{668A1171-9F6F-4E8D-B293-A83107657CC5}"/>
              </a:ext>
            </a:extLst>
          </p:cNvPr>
          <p:cNvSpPr>
            <a:spLocks noGrp="1"/>
          </p:cNvSpPr>
          <p:nvPr>
            <p:ph idx="1"/>
          </p:nvPr>
        </p:nvSpPr>
        <p:spPr/>
        <p:txBody>
          <a:bodyPr vert="horz" lIns="91440" tIns="45720" rIns="91440" bIns="45720" rtlCol="0" anchor="t">
            <a:normAutofit/>
          </a:bodyPr>
          <a:lstStyle/>
          <a:p>
            <a:r>
              <a:rPr lang="en-US" dirty="0">
                <a:latin typeface="Comic Sans MS"/>
              </a:rPr>
              <a:t>Having obtained evidence from the plots above that the data now contains features that make fraudulent transactions clearly detectable, the remaining obstacle for </a:t>
            </a:r>
            <a:r>
              <a:rPr lang="en-US" dirty="0" err="1">
                <a:latin typeface="Comic Sans MS"/>
              </a:rPr>
              <a:t>trainng</a:t>
            </a:r>
            <a:r>
              <a:rPr lang="en-US" dirty="0">
                <a:latin typeface="Comic Sans MS"/>
              </a:rPr>
              <a:t> a robust ML model is the highly imbalanced nature of the data.</a:t>
            </a:r>
          </a:p>
          <a:p>
            <a:br>
              <a:rPr lang="en-US" dirty="0"/>
            </a:br>
            <a:endParaRPr lang="en-IN">
              <a:latin typeface="Comic Sans MS"/>
            </a:endParaRPr>
          </a:p>
        </p:txBody>
      </p:sp>
      <p:pic>
        <p:nvPicPr>
          <p:cNvPr id="14338" name="Picture 2">
            <a:extLst>
              <a:ext uri="{FF2B5EF4-FFF2-40B4-BE49-F238E27FC236}">
                <a16:creationId xmlns:a16="http://schemas.microsoft.com/office/drawing/2014/main" id="{86675FA3-A61A-4EA6-A228-A02B32A58E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 t="6995" r="437" b="40674"/>
          <a:stretch/>
        </p:blipFill>
        <p:spPr bwMode="auto">
          <a:xfrm>
            <a:off x="3048000" y="3140563"/>
            <a:ext cx="7580167" cy="223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6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4551-D147-446D-8E6A-0777052FE0C7}"/>
              </a:ext>
            </a:extLst>
          </p:cNvPr>
          <p:cNvSpPr>
            <a:spLocks noGrp="1"/>
          </p:cNvSpPr>
          <p:nvPr>
            <p:ph type="title"/>
          </p:nvPr>
        </p:nvSpPr>
        <p:spPr/>
        <p:txBody>
          <a:bodyPr/>
          <a:lstStyle/>
          <a:p>
            <a:r>
              <a:rPr lang="en-US"/>
              <a:t>Project Created by-</a:t>
            </a:r>
          </a:p>
        </p:txBody>
      </p:sp>
      <p:sp>
        <p:nvSpPr>
          <p:cNvPr id="3" name="Content Placeholder 2">
            <a:extLst>
              <a:ext uri="{FF2B5EF4-FFF2-40B4-BE49-F238E27FC236}">
                <a16:creationId xmlns:a16="http://schemas.microsoft.com/office/drawing/2014/main" id="{90D433FC-FE20-4944-A2D5-AAD0BDC821CC}"/>
              </a:ext>
            </a:extLst>
          </p:cNvPr>
          <p:cNvSpPr>
            <a:spLocks noGrp="1"/>
          </p:cNvSpPr>
          <p:nvPr>
            <p:ph idx="1"/>
          </p:nvPr>
        </p:nvSpPr>
        <p:spPr>
          <a:xfrm>
            <a:off x="1361209" y="2267642"/>
            <a:ext cx="2473037" cy="1217261"/>
          </a:xfrm>
        </p:spPr>
        <p:txBody>
          <a:bodyPr vert="horz" lIns="91440" tIns="45720" rIns="91440" bIns="45720" rtlCol="0" anchor="t">
            <a:normAutofit/>
          </a:bodyPr>
          <a:lstStyle/>
          <a:p>
            <a:r>
              <a:rPr lang="en-US" dirty="0"/>
              <a:t>Sagar Sen</a:t>
            </a:r>
          </a:p>
          <a:p>
            <a:r>
              <a:rPr lang="en-US" dirty="0"/>
              <a:t>MCA 2nd Semester</a:t>
            </a:r>
          </a:p>
          <a:p>
            <a:r>
              <a:rPr lang="en-US" dirty="0"/>
              <a:t>ID- 191001270007</a:t>
            </a:r>
          </a:p>
        </p:txBody>
      </p:sp>
      <p:sp>
        <p:nvSpPr>
          <p:cNvPr id="6" name="Content Placeholder 2">
            <a:extLst>
              <a:ext uri="{FF2B5EF4-FFF2-40B4-BE49-F238E27FC236}">
                <a16:creationId xmlns:a16="http://schemas.microsoft.com/office/drawing/2014/main" id="{0EFBC485-25D6-41BD-AE45-73B48C477105}"/>
              </a:ext>
            </a:extLst>
          </p:cNvPr>
          <p:cNvSpPr txBox="1">
            <a:spLocks/>
          </p:cNvSpPr>
          <p:nvPr/>
        </p:nvSpPr>
        <p:spPr>
          <a:xfrm>
            <a:off x="8137813" y="4610792"/>
            <a:ext cx="2473037" cy="1329829"/>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dirty="0"/>
              <a:t>Guided By-</a:t>
            </a:r>
            <a:endParaRPr lang="en-US"/>
          </a:p>
          <a:p>
            <a:pPr marL="0" indent="0">
              <a:buNone/>
            </a:pPr>
            <a:r>
              <a:rPr lang="en-US" b="1" dirty="0"/>
              <a:t> AB Choudhury(</a:t>
            </a:r>
            <a:r>
              <a:rPr lang="en-US" b="1" dirty="0" err="1"/>
              <a:t>HoD</a:t>
            </a:r>
            <a:r>
              <a:rPr lang="en-US" b="1" dirty="0"/>
              <a:t>)</a:t>
            </a:r>
          </a:p>
        </p:txBody>
      </p:sp>
    </p:spTree>
    <p:extLst>
      <p:ext uri="{BB962C8B-B14F-4D97-AF65-F5344CB8AC3E}">
        <p14:creationId xmlns:p14="http://schemas.microsoft.com/office/powerpoint/2010/main" val="1566222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2547-394E-4729-B470-93F868EA4415}"/>
              </a:ext>
            </a:extLst>
          </p:cNvPr>
          <p:cNvSpPr>
            <a:spLocks noGrp="1"/>
          </p:cNvSpPr>
          <p:nvPr>
            <p:ph type="title"/>
          </p:nvPr>
        </p:nvSpPr>
        <p:spPr/>
        <p:txBody>
          <a:bodyPr/>
          <a:lstStyle/>
          <a:p>
            <a:r>
              <a:rPr lang="en-US" dirty="0"/>
              <a:t>Fingerprints of Genuine and Fraud Transactions</a:t>
            </a:r>
            <a:endParaRPr lang="en-IN" dirty="0"/>
          </a:p>
        </p:txBody>
      </p:sp>
      <p:sp>
        <p:nvSpPr>
          <p:cNvPr id="3" name="Content Placeholder 2">
            <a:extLst>
              <a:ext uri="{FF2B5EF4-FFF2-40B4-BE49-F238E27FC236}">
                <a16:creationId xmlns:a16="http://schemas.microsoft.com/office/drawing/2014/main" id="{0C40691F-2F2A-42C3-84AE-639A007901C4}"/>
              </a:ext>
            </a:extLst>
          </p:cNvPr>
          <p:cNvSpPr>
            <a:spLocks noGrp="1"/>
          </p:cNvSpPr>
          <p:nvPr>
            <p:ph idx="1"/>
          </p:nvPr>
        </p:nvSpPr>
        <p:spPr/>
        <p:txBody>
          <a:bodyPr vert="horz" lIns="91440" tIns="45720" rIns="91440" bIns="45720" rtlCol="0" anchor="t">
            <a:normAutofit/>
          </a:bodyPr>
          <a:lstStyle/>
          <a:p>
            <a:r>
              <a:rPr lang="en-US" dirty="0">
                <a:latin typeface="Comic Sans MS"/>
              </a:rPr>
              <a:t>Smoking guns and comprehensive evidence embedded in the dataset of the difference between fraudulent and genuine transactions is obtained by examining their respective correlations in the heatmaps below.</a:t>
            </a:r>
            <a:endParaRPr lang="en-IN">
              <a:latin typeface="Comic Sans MS"/>
            </a:endParaRPr>
          </a:p>
        </p:txBody>
      </p:sp>
      <p:pic>
        <p:nvPicPr>
          <p:cNvPr id="13314" name="Picture 2">
            <a:extLst>
              <a:ext uri="{FF2B5EF4-FFF2-40B4-BE49-F238E27FC236}">
                <a16:creationId xmlns:a16="http://schemas.microsoft.com/office/drawing/2014/main" id="{D74AABF7-22D6-4C37-B824-58E05AC06E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48" t="5958" r="25948" b="2332"/>
          <a:stretch/>
        </p:blipFill>
        <p:spPr bwMode="auto">
          <a:xfrm>
            <a:off x="3662795" y="2802858"/>
            <a:ext cx="4807465" cy="358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74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614D-B290-4DB3-A032-DC8593536C97}"/>
              </a:ext>
            </a:extLst>
          </p:cNvPr>
          <p:cNvSpPr>
            <a:spLocks noGrp="1"/>
          </p:cNvSpPr>
          <p:nvPr>
            <p:ph type="title"/>
          </p:nvPr>
        </p:nvSpPr>
        <p:spPr/>
        <p:txBody>
          <a:bodyPr/>
          <a:lstStyle/>
          <a:p>
            <a:r>
              <a:rPr lang="en-US" dirty="0"/>
              <a:t>What are the important features of ML models</a:t>
            </a:r>
            <a:endParaRPr lang="en-IN" dirty="0"/>
          </a:p>
        </p:txBody>
      </p:sp>
      <p:sp>
        <p:nvSpPr>
          <p:cNvPr id="3" name="Content Placeholder 2">
            <a:extLst>
              <a:ext uri="{FF2B5EF4-FFF2-40B4-BE49-F238E27FC236}">
                <a16:creationId xmlns:a16="http://schemas.microsoft.com/office/drawing/2014/main" id="{99F63F91-3ACE-46AC-85DC-36A182817041}"/>
              </a:ext>
            </a:extLst>
          </p:cNvPr>
          <p:cNvSpPr>
            <a:spLocks noGrp="1"/>
          </p:cNvSpPr>
          <p:nvPr>
            <p:ph idx="1"/>
          </p:nvPr>
        </p:nvSpPr>
        <p:spPr/>
        <p:txBody>
          <a:bodyPr vert="horz" lIns="91440" tIns="45720" rIns="91440" bIns="45720" rtlCol="0" anchor="t">
            <a:normAutofit/>
          </a:bodyPr>
          <a:lstStyle/>
          <a:p>
            <a:r>
              <a:rPr lang="en-US" dirty="0">
                <a:latin typeface="Comic Sans MS"/>
              </a:rPr>
              <a:t>The figure below shows that the new feature </a:t>
            </a:r>
            <a:r>
              <a:rPr lang="en-US" i="1" dirty="0" err="1">
                <a:latin typeface="Comic Sans MS"/>
              </a:rPr>
              <a:t>errorBalanceOrig</a:t>
            </a:r>
            <a:r>
              <a:rPr lang="en-US" dirty="0">
                <a:latin typeface="Comic Sans MS"/>
              </a:rPr>
              <a:t> that we created is the most relevant feature for the model. The features are ordered based on the number of samples affected by splits on those features.</a:t>
            </a:r>
          </a:p>
          <a:p>
            <a:endParaRPr lang="en-US" dirty="0">
              <a:latin typeface="Comic Sans MS"/>
            </a:endParaRPr>
          </a:p>
          <a:p>
            <a:endParaRPr lang="en-IN" dirty="0">
              <a:latin typeface="Comic Sans MS"/>
            </a:endParaRPr>
          </a:p>
        </p:txBody>
      </p:sp>
      <p:pic>
        <p:nvPicPr>
          <p:cNvPr id="4" name="Picture 4" descr="A screenshot of a social media post&#10;&#10;Description automatically generated">
            <a:extLst>
              <a:ext uri="{FF2B5EF4-FFF2-40B4-BE49-F238E27FC236}">
                <a16:creationId xmlns:a16="http://schemas.microsoft.com/office/drawing/2014/main" id="{7571F438-9CEF-4C06-822B-815EA466C3D1}"/>
              </a:ext>
            </a:extLst>
          </p:cNvPr>
          <p:cNvPicPr>
            <a:picLocks noChangeAspect="1"/>
          </p:cNvPicPr>
          <p:nvPr/>
        </p:nvPicPr>
        <p:blipFill rotWithShape="1">
          <a:blip r:embed="rId2"/>
          <a:srcRect l="18952" t="17026" r="20565" b="-2638"/>
          <a:stretch/>
        </p:blipFill>
        <p:spPr>
          <a:xfrm>
            <a:off x="4026181" y="3015665"/>
            <a:ext cx="3896185" cy="3095132"/>
          </a:xfrm>
          <a:prstGeom prst="rect">
            <a:avLst/>
          </a:prstGeom>
        </p:spPr>
      </p:pic>
    </p:spTree>
    <p:extLst>
      <p:ext uri="{BB962C8B-B14F-4D97-AF65-F5344CB8AC3E}">
        <p14:creationId xmlns:p14="http://schemas.microsoft.com/office/powerpoint/2010/main" val="270125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AD3B-211F-445F-A727-F669ABEF2404}"/>
              </a:ext>
            </a:extLst>
          </p:cNvPr>
          <p:cNvSpPr>
            <a:spLocks noGrp="1"/>
          </p:cNvSpPr>
          <p:nvPr>
            <p:ph type="title"/>
          </p:nvPr>
        </p:nvSpPr>
        <p:spPr/>
        <p:txBody>
          <a:bodyPr/>
          <a:lstStyle/>
          <a:p>
            <a:r>
              <a:rPr lang="en-US"/>
              <a:t>Bias- variance tradeoff</a:t>
            </a:r>
          </a:p>
        </p:txBody>
      </p:sp>
      <p:sp>
        <p:nvSpPr>
          <p:cNvPr id="3" name="Content Placeholder 2">
            <a:extLst>
              <a:ext uri="{FF2B5EF4-FFF2-40B4-BE49-F238E27FC236}">
                <a16:creationId xmlns:a16="http://schemas.microsoft.com/office/drawing/2014/main" id="{4247B355-8D30-4534-BCF1-62B1C15BE8D6}"/>
              </a:ext>
            </a:extLst>
          </p:cNvPr>
          <p:cNvSpPr>
            <a:spLocks noGrp="1"/>
          </p:cNvSpPr>
          <p:nvPr>
            <p:ph idx="1"/>
          </p:nvPr>
        </p:nvSpPr>
        <p:spPr/>
        <p:txBody>
          <a:bodyPr vert="horz" lIns="91440" tIns="45720" rIns="91440" bIns="45720" rtlCol="0" anchor="t">
            <a:normAutofit/>
          </a:bodyPr>
          <a:lstStyle/>
          <a:p>
            <a:r>
              <a:rPr lang="en-US" dirty="0">
                <a:latin typeface="Comic Sans MS"/>
                <a:ea typeface="+mn-lt"/>
                <a:cs typeface="+mn-lt"/>
              </a:rPr>
              <a:t>The model we have learnt has a degree of bias and is </a:t>
            </a:r>
            <a:r>
              <a:rPr lang="en-US" dirty="0" err="1">
                <a:latin typeface="Comic Sans MS"/>
                <a:ea typeface="+mn-lt"/>
                <a:cs typeface="+mn-lt"/>
              </a:rPr>
              <a:t>slighly</a:t>
            </a:r>
            <a:r>
              <a:rPr lang="en-US" dirty="0">
                <a:latin typeface="Comic Sans MS"/>
                <a:ea typeface="+mn-lt"/>
                <a:cs typeface="+mn-lt"/>
              </a:rPr>
              <a:t> underfit. This is indicated by the levelling in AUPRC as the size of the training set is increased in the cross-validation curve below. The easiest way to improve the performance of the model still further is to increase the </a:t>
            </a:r>
            <a:r>
              <a:rPr lang="en-US" i="1" dirty="0" err="1">
                <a:latin typeface="Comic Sans MS"/>
                <a:ea typeface="+mn-lt"/>
                <a:cs typeface="+mn-lt"/>
              </a:rPr>
              <a:t>max_depth</a:t>
            </a:r>
            <a:r>
              <a:rPr lang="en-US" dirty="0">
                <a:latin typeface="Comic Sans MS"/>
                <a:ea typeface="+mn-lt"/>
                <a:cs typeface="+mn-lt"/>
              </a:rPr>
              <a:t> parameter of the </a:t>
            </a:r>
            <a:r>
              <a:rPr lang="en-US" dirty="0" err="1">
                <a:latin typeface="Comic Sans MS"/>
                <a:ea typeface="+mn-lt"/>
                <a:cs typeface="+mn-lt"/>
              </a:rPr>
              <a:t>XGBClassifier</a:t>
            </a:r>
            <a:r>
              <a:rPr lang="en-US" dirty="0">
                <a:latin typeface="Comic Sans MS"/>
                <a:ea typeface="+mn-lt"/>
                <a:cs typeface="+mn-lt"/>
              </a:rPr>
              <a:t> at the expense of the longer time spent learning the model. Other parameters of the classifier that can be adjusted to correct for the effect of the modest underfitting include decreasing </a:t>
            </a:r>
            <a:r>
              <a:rPr lang="en-US" i="1" dirty="0" err="1">
                <a:latin typeface="Comic Sans MS"/>
                <a:ea typeface="+mn-lt"/>
                <a:cs typeface="+mn-lt"/>
              </a:rPr>
              <a:t>min_child_weight</a:t>
            </a:r>
            <a:r>
              <a:rPr lang="en-US" dirty="0">
                <a:latin typeface="Comic Sans MS"/>
                <a:ea typeface="+mn-lt"/>
                <a:cs typeface="+mn-lt"/>
              </a:rPr>
              <a:t> and decreasing </a:t>
            </a:r>
            <a:r>
              <a:rPr lang="en-US" i="1" dirty="0" err="1">
                <a:latin typeface="Comic Sans MS"/>
                <a:ea typeface="+mn-lt"/>
                <a:cs typeface="+mn-lt"/>
              </a:rPr>
              <a:t>reg_lambda</a:t>
            </a:r>
            <a:r>
              <a:rPr lang="en-US" dirty="0">
                <a:latin typeface="Comic Sans MS"/>
                <a:ea typeface="+mn-lt"/>
                <a:cs typeface="+mn-lt"/>
              </a:rPr>
              <a:t>.</a:t>
            </a:r>
          </a:p>
          <a:p>
            <a:endParaRPr lang="en-US" dirty="0">
              <a:latin typeface="Comic Sans MS"/>
              <a:ea typeface="+mn-lt"/>
              <a:cs typeface="+mn-lt"/>
            </a:endParaRPr>
          </a:p>
        </p:txBody>
      </p:sp>
      <p:pic>
        <p:nvPicPr>
          <p:cNvPr id="5" name="Picture 5" descr="A screenshot of a social media post&#10;&#10;Description automatically generated">
            <a:extLst>
              <a:ext uri="{FF2B5EF4-FFF2-40B4-BE49-F238E27FC236}">
                <a16:creationId xmlns:a16="http://schemas.microsoft.com/office/drawing/2014/main" id="{923822A7-BD51-4B4C-9AFD-CB5CCC171A1E}"/>
              </a:ext>
            </a:extLst>
          </p:cNvPr>
          <p:cNvPicPr>
            <a:picLocks noChangeAspect="1"/>
          </p:cNvPicPr>
          <p:nvPr/>
        </p:nvPicPr>
        <p:blipFill rotWithShape="1">
          <a:blip r:embed="rId2"/>
          <a:srcRect l="20633" t="10063" r="19770" b="9434"/>
          <a:stretch/>
        </p:blipFill>
        <p:spPr>
          <a:xfrm>
            <a:off x="2776106" y="3679249"/>
            <a:ext cx="6640505" cy="2730700"/>
          </a:xfrm>
          <a:prstGeom prst="rect">
            <a:avLst/>
          </a:prstGeom>
        </p:spPr>
      </p:pic>
    </p:spTree>
    <p:extLst>
      <p:ext uri="{BB962C8B-B14F-4D97-AF65-F5344CB8AC3E}">
        <p14:creationId xmlns:p14="http://schemas.microsoft.com/office/powerpoint/2010/main" val="1572680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08D3-6E15-41A4-AA3A-25D13FDC4D73}"/>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332195FC-551D-4710-AA99-5DD5229D325B}"/>
              </a:ext>
            </a:extLst>
          </p:cNvPr>
          <p:cNvSpPr>
            <a:spLocks noGrp="1"/>
          </p:cNvSpPr>
          <p:nvPr>
            <p:ph idx="1"/>
          </p:nvPr>
        </p:nvSpPr>
        <p:spPr/>
        <p:txBody>
          <a:bodyPr vert="horz" lIns="91440" tIns="45720" rIns="91440" bIns="45720" rtlCol="0" anchor="t">
            <a:normAutofit/>
          </a:bodyPr>
          <a:lstStyle/>
          <a:p>
            <a:r>
              <a:rPr lang="en-US" dirty="0">
                <a:latin typeface="Comic Sans MS"/>
                <a:ea typeface="+mn-lt"/>
                <a:cs typeface="+mn-lt"/>
              </a:rPr>
              <a:t>We thoroughly interrogated the data at the outset to gain insight into which features could be discarded and those which could be valuably engineered. The plots provided visual confirmation that the data could be indeed be discriminated with the aid of the new features. To deal with the large skew in the data, we chose an appropriate metric and used an ML algorithm based on an ensemble of decision trees which works best with strongly imbalanced classes. The method used in this kernel should therefore be broadly applicable to a range of such problems.</a:t>
            </a:r>
            <a:endParaRPr lang="en-US">
              <a:latin typeface="Comic Sans MS"/>
            </a:endParaRPr>
          </a:p>
          <a:p>
            <a:pPr marL="0" indent="0">
              <a:buNone/>
            </a:pPr>
            <a:endParaRPr lang="en-US" dirty="0">
              <a:latin typeface="Comic Sans MS"/>
            </a:endParaRPr>
          </a:p>
        </p:txBody>
      </p:sp>
    </p:spTree>
    <p:extLst>
      <p:ext uri="{BB962C8B-B14F-4D97-AF65-F5344CB8AC3E}">
        <p14:creationId xmlns:p14="http://schemas.microsoft.com/office/powerpoint/2010/main" val="213662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Work Recap</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657543619"/>
              </p:ext>
            </p:extLst>
          </p:nvPr>
        </p:nvGraphicFramePr>
        <p:xfrm>
          <a:off x="1066800" y="1847850"/>
          <a:ext cx="10058400" cy="1933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2" descr="SmartArt graphic">
            <a:extLst>
              <a:ext uri="{FF2B5EF4-FFF2-40B4-BE49-F238E27FC236}">
                <a16:creationId xmlns:a16="http://schemas.microsoft.com/office/drawing/2014/main" id="{ECAE752B-06AE-4145-B9D2-310202871C2F}"/>
              </a:ext>
            </a:extLst>
          </p:cNvPr>
          <p:cNvGraphicFramePr>
            <a:graphicFrameLocks/>
          </p:cNvGraphicFramePr>
          <p:nvPr>
            <p:extLst>
              <p:ext uri="{D42A27DB-BD31-4B8C-83A1-F6EECF244321}">
                <p14:modId xmlns:p14="http://schemas.microsoft.com/office/powerpoint/2010/main" val="3583027633"/>
              </p:ext>
            </p:extLst>
          </p:nvPr>
        </p:nvGraphicFramePr>
        <p:xfrm>
          <a:off x="1833562" y="3781425"/>
          <a:ext cx="8524876" cy="206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32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8648-437B-48C9-B8E7-312A989B2980}"/>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56B1E4CC-C423-453E-8FF5-C243B4BF62AA}"/>
              </a:ext>
            </a:extLst>
          </p:cNvPr>
          <p:cNvSpPr>
            <a:spLocks noGrp="1"/>
          </p:cNvSpPr>
          <p:nvPr>
            <p:ph idx="1"/>
          </p:nvPr>
        </p:nvSpPr>
        <p:spPr/>
        <p:txBody>
          <a:bodyPr vert="horz" lIns="91440" tIns="45720" rIns="91440" bIns="45720" rtlCol="0" anchor="t">
            <a:normAutofit/>
          </a:bodyPr>
          <a:lstStyle/>
          <a:p>
            <a:r>
              <a:rPr lang="en-US" dirty="0">
                <a:latin typeface="Comic Sans MS"/>
              </a:rPr>
              <a:t>This dataset is taken from IRIS DATASET with information on the rising risk of digital financial fraud, emphasizing the difficulty in obtaining such data. The main technical challenges it poses to predicting fraud is the highly imbalanced distribution between positive and negative cases in 6 Million rows of data. Another stumbling block to the utility of this data stems from the possible discrepancies in its description. The goal of this analysis is to solve both these issues by a detailed data exploration and cleaning followed by a suitable machine learning algorithm to deal with the skew. I show that an optimal solution based on feature engineering and extreme gradient- boosted decision trees yield an enhanced predictive power of 0.997, as measured by the area under the precision-recall curve. Crucially these results were obtained without artificial balancing of the data making this approach suitable to real world applications.</a:t>
            </a:r>
          </a:p>
          <a:p>
            <a:pPr marL="0" indent="0">
              <a:buNone/>
            </a:pPr>
            <a:br>
              <a:rPr lang="en-US" dirty="0"/>
            </a:br>
            <a:endParaRPr lang="en-IN">
              <a:latin typeface="Comic Sans MS"/>
            </a:endParaRPr>
          </a:p>
        </p:txBody>
      </p:sp>
    </p:spTree>
    <p:extLst>
      <p:ext uri="{BB962C8B-B14F-4D97-AF65-F5344CB8AC3E}">
        <p14:creationId xmlns:p14="http://schemas.microsoft.com/office/powerpoint/2010/main" val="58620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0AB0-7262-4B29-9086-8AA4636B4F27}"/>
              </a:ext>
            </a:extLst>
          </p:cNvPr>
          <p:cNvSpPr>
            <a:spLocks noGrp="1"/>
          </p:cNvSpPr>
          <p:nvPr>
            <p:ph type="title"/>
          </p:nvPr>
        </p:nvSpPr>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id="{40D04B7B-E309-4CC4-85A4-13EAF3380629}"/>
              </a:ext>
            </a:extLst>
          </p:cNvPr>
          <p:cNvSpPr>
            <a:spLocks noGrp="1"/>
          </p:cNvSpPr>
          <p:nvPr>
            <p:ph idx="1"/>
          </p:nvPr>
        </p:nvSpPr>
        <p:spPr/>
        <p:txBody>
          <a:bodyPr vert="horz" lIns="91440" tIns="45720" rIns="91440" bIns="45720" rtlCol="0" anchor="t">
            <a:normAutofit/>
          </a:bodyPr>
          <a:lstStyle/>
          <a:p>
            <a:r>
              <a:rPr lang="en-US" dirty="0">
                <a:latin typeface="Comic Sans MS"/>
              </a:rPr>
              <a:t>Import </a:t>
            </a:r>
          </a:p>
          <a:p>
            <a:r>
              <a:rPr lang="en-US" dirty="0">
                <a:latin typeface="Comic Sans MS"/>
              </a:rPr>
              <a:t>Explore the data</a:t>
            </a:r>
          </a:p>
          <a:p>
            <a:r>
              <a:rPr lang="en-US" dirty="0">
                <a:latin typeface="Comic Sans MS"/>
              </a:rPr>
              <a:t>Data cleaning</a:t>
            </a:r>
          </a:p>
          <a:p>
            <a:r>
              <a:rPr lang="en-US" dirty="0">
                <a:latin typeface="Comic Sans MS"/>
              </a:rPr>
              <a:t>Feature engineering </a:t>
            </a:r>
          </a:p>
          <a:p>
            <a:r>
              <a:rPr lang="en-US" dirty="0">
                <a:latin typeface="Comic Sans MS"/>
              </a:rPr>
              <a:t>Data visualization</a:t>
            </a:r>
          </a:p>
          <a:p>
            <a:r>
              <a:rPr lang="en-US" dirty="0">
                <a:latin typeface="Comic Sans MS"/>
              </a:rPr>
              <a:t>Machine learning to detect the fraud</a:t>
            </a:r>
          </a:p>
          <a:p>
            <a:r>
              <a:rPr lang="en-US" dirty="0">
                <a:latin typeface="Comic Sans MS"/>
              </a:rPr>
              <a:t>Conclusions</a:t>
            </a:r>
          </a:p>
          <a:p>
            <a:pPr marL="0" indent="0">
              <a:buNone/>
            </a:pPr>
            <a:endParaRPr lang="en-IN" dirty="0">
              <a:latin typeface="Comic Sans MS"/>
            </a:endParaRPr>
          </a:p>
        </p:txBody>
      </p:sp>
    </p:spTree>
    <p:extLst>
      <p:ext uri="{BB962C8B-B14F-4D97-AF65-F5344CB8AC3E}">
        <p14:creationId xmlns:p14="http://schemas.microsoft.com/office/powerpoint/2010/main" val="2524025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5F30-1EA5-4272-B6BD-BD6C7A060F53}"/>
              </a:ext>
            </a:extLst>
          </p:cNvPr>
          <p:cNvSpPr>
            <a:spLocks noGrp="1"/>
          </p:cNvSpPr>
          <p:nvPr>
            <p:ph type="title"/>
          </p:nvPr>
        </p:nvSpPr>
        <p:spPr/>
        <p:txBody>
          <a:bodyPr/>
          <a:lstStyle/>
          <a:p>
            <a:r>
              <a:rPr lang="en-US" dirty="0"/>
              <a:t>Import the data</a:t>
            </a:r>
            <a:endParaRPr lang="en-IN" dirty="0"/>
          </a:p>
        </p:txBody>
      </p:sp>
      <p:pic>
        <p:nvPicPr>
          <p:cNvPr id="1026" name="Picture 2">
            <a:extLst>
              <a:ext uri="{FF2B5EF4-FFF2-40B4-BE49-F238E27FC236}">
                <a16:creationId xmlns:a16="http://schemas.microsoft.com/office/drawing/2014/main" id="{166FD9B8-66A5-4E96-97CE-6D2D824E99F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19" t="9438" r="5942" b="5169"/>
          <a:stretch/>
        </p:blipFill>
        <p:spPr bwMode="auto">
          <a:xfrm>
            <a:off x="2596124" y="2241984"/>
            <a:ext cx="6931027" cy="369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35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B071-DAC4-46C5-A20B-AD36C9E54D8C}"/>
              </a:ext>
            </a:extLst>
          </p:cNvPr>
          <p:cNvSpPr>
            <a:spLocks noGrp="1"/>
          </p:cNvSpPr>
          <p:nvPr>
            <p:ph type="title"/>
          </p:nvPr>
        </p:nvSpPr>
        <p:spPr/>
        <p:txBody>
          <a:bodyPr/>
          <a:lstStyle/>
          <a:p>
            <a:r>
              <a:rPr lang="en-US" dirty="0"/>
              <a:t>We then make corrections of the Column names</a:t>
            </a:r>
            <a:endParaRPr lang="en-IN" dirty="0"/>
          </a:p>
        </p:txBody>
      </p:sp>
      <p:pic>
        <p:nvPicPr>
          <p:cNvPr id="2050" name="Picture 2">
            <a:extLst>
              <a:ext uri="{FF2B5EF4-FFF2-40B4-BE49-F238E27FC236}">
                <a16:creationId xmlns:a16="http://schemas.microsoft.com/office/drawing/2014/main" id="{48B1AE75-C41A-4727-A572-33EDC57CDCD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45" t="10337" r="5183" b="9213"/>
          <a:stretch/>
        </p:blipFill>
        <p:spPr bwMode="auto">
          <a:xfrm>
            <a:off x="1712897" y="1956234"/>
            <a:ext cx="8861961" cy="442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3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1A5F-EDA1-41D2-A427-EAF7EF399DDE}"/>
              </a:ext>
            </a:extLst>
          </p:cNvPr>
          <p:cNvSpPr>
            <a:spLocks noGrp="1"/>
          </p:cNvSpPr>
          <p:nvPr>
            <p:ph type="title"/>
          </p:nvPr>
        </p:nvSpPr>
        <p:spPr/>
        <p:txBody>
          <a:bodyPr/>
          <a:lstStyle/>
          <a:p>
            <a:r>
              <a:rPr lang="en-US" dirty="0"/>
              <a:t>Explore the data</a:t>
            </a:r>
            <a:endParaRPr lang="en-IN" dirty="0"/>
          </a:p>
        </p:txBody>
      </p:sp>
      <p:sp>
        <p:nvSpPr>
          <p:cNvPr id="3" name="Content Placeholder 2">
            <a:extLst>
              <a:ext uri="{FF2B5EF4-FFF2-40B4-BE49-F238E27FC236}">
                <a16:creationId xmlns:a16="http://schemas.microsoft.com/office/drawing/2014/main" id="{BA28A0E2-4091-4EE3-AB2B-75F411563035}"/>
              </a:ext>
            </a:extLst>
          </p:cNvPr>
          <p:cNvSpPr>
            <a:spLocks noGrp="1"/>
          </p:cNvSpPr>
          <p:nvPr>
            <p:ph idx="1"/>
          </p:nvPr>
        </p:nvSpPr>
        <p:spPr/>
        <p:txBody>
          <a:bodyPr vert="horz" lIns="91440" tIns="45720" rIns="91440" bIns="45720" rtlCol="0" anchor="t">
            <a:normAutofit/>
          </a:bodyPr>
          <a:lstStyle/>
          <a:p>
            <a:r>
              <a:rPr lang="en-US" dirty="0">
                <a:latin typeface="Comic Sans MS"/>
              </a:rPr>
              <a:t>We will wrangle the data using data frames and will then explore the data. The data which will be fraudulent and which are not are to be discussed here.</a:t>
            </a:r>
          </a:p>
          <a:p>
            <a:pPr fontAlgn="base"/>
            <a:r>
              <a:rPr lang="en-US" b="1" dirty="0">
                <a:latin typeface="Comic Sans MS"/>
              </a:rPr>
              <a:t>Which types of data are Fraudulent?</a:t>
            </a:r>
          </a:p>
          <a:p>
            <a:r>
              <a:rPr lang="en-US" dirty="0">
                <a:latin typeface="Comic Sans MS"/>
              </a:rPr>
              <a:t>We find that there are 5 types of transactions upon which we find that 2 are “ TRANSFERS ” and “ CASH OUT ”. “ TRANSFER ” where money is sent to a customer and “ CASH OUT “ where money is sent to a merchant who pays the customer in cash. Remarkably the number of fraudulent TRANSERs almost equals to the number of CASH_OUTS.</a:t>
            </a:r>
          </a:p>
          <a:p>
            <a:br>
              <a:rPr lang="en-US" dirty="0"/>
            </a:br>
            <a:br>
              <a:rPr lang="en-US" dirty="0"/>
            </a:br>
            <a:endParaRPr lang="en-IN">
              <a:latin typeface="Comic Sans MS"/>
            </a:endParaRPr>
          </a:p>
        </p:txBody>
      </p:sp>
    </p:spTree>
    <p:extLst>
      <p:ext uri="{BB962C8B-B14F-4D97-AF65-F5344CB8AC3E}">
        <p14:creationId xmlns:p14="http://schemas.microsoft.com/office/powerpoint/2010/main" val="251707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7CBF-940D-4891-8B25-70CDB363B74E}"/>
              </a:ext>
            </a:extLst>
          </p:cNvPr>
          <p:cNvSpPr>
            <a:spLocks noGrp="1"/>
          </p:cNvSpPr>
          <p:nvPr>
            <p:ph type="title"/>
          </p:nvPr>
        </p:nvSpPr>
        <p:spPr/>
        <p:txBody>
          <a:bodyPr/>
          <a:lstStyle/>
          <a:p>
            <a:r>
              <a:rPr lang="en-US" dirty="0"/>
              <a:t>The no of Fraudulent transactions are counted below</a:t>
            </a:r>
            <a:endParaRPr lang="en-IN" dirty="0"/>
          </a:p>
        </p:txBody>
      </p:sp>
      <p:pic>
        <p:nvPicPr>
          <p:cNvPr id="3076" name="Picture 4">
            <a:extLst>
              <a:ext uri="{FF2B5EF4-FFF2-40B4-BE49-F238E27FC236}">
                <a16:creationId xmlns:a16="http://schemas.microsoft.com/office/drawing/2014/main" id="{D4B2157A-65DB-4F43-8DD3-469530591DA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298" t="11011" r="6068" b="22472"/>
          <a:stretch/>
        </p:blipFill>
        <p:spPr bwMode="auto">
          <a:xfrm>
            <a:off x="1193351" y="2103438"/>
            <a:ext cx="9468168" cy="395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667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228C0C-F774-4270-99CB-314B07EBFBE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4487CEA-7875-4327-875F-CA3B32E800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45B92C-4D89-4324-B52D-E1F5F627B7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{47ECE8CB-5F54-4C21-9089-490D7A6C0538}tf78438558_wac</Template>
  <TotalTime>0</TotalTime>
  <Words>1185</Words>
  <Application>Microsoft Office PowerPoint</Application>
  <PresentationFormat>Widescreen</PresentationFormat>
  <Paragraphs>66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Century Gothic</vt:lpstr>
      <vt:lpstr>Comic Sans MS</vt:lpstr>
      <vt:lpstr>Garamond</vt:lpstr>
      <vt:lpstr>SavonVTI</vt:lpstr>
      <vt:lpstr>Predicting fraud in financial payments</vt:lpstr>
      <vt:lpstr>Project Created by-</vt:lpstr>
      <vt:lpstr>Work Recap</vt:lpstr>
      <vt:lpstr>Introduction</vt:lpstr>
      <vt:lpstr>OUTLINE</vt:lpstr>
      <vt:lpstr>Import the data</vt:lpstr>
      <vt:lpstr>We then make corrections of the Column names</vt:lpstr>
      <vt:lpstr>Explore the data</vt:lpstr>
      <vt:lpstr>The no of Fraudulent transactions are counted below</vt:lpstr>
      <vt:lpstr>What determines whether the feature isFlaggedFraud gets set or not</vt:lpstr>
      <vt:lpstr>Data Cleaning</vt:lpstr>
      <vt:lpstr>Imputation of Latent Missing values</vt:lpstr>
      <vt:lpstr>Feature engineering</vt:lpstr>
      <vt:lpstr>Data visualization</vt:lpstr>
      <vt:lpstr>Dispersion over time</vt:lpstr>
      <vt:lpstr>Dispersion over amount</vt:lpstr>
      <vt:lpstr>Dispersion over error in balance in destination accounts </vt:lpstr>
      <vt:lpstr>Separating out genuine from fraudulent transactions</vt:lpstr>
      <vt:lpstr>Machine learning to detect Fraud in skewed Data</vt:lpstr>
      <vt:lpstr>Fingerprints of Genuine and Fraud Transactions</vt:lpstr>
      <vt:lpstr>What are the important features of ML models</vt:lpstr>
      <vt:lpstr>Bias- variance tradeoff</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fraud in financial payments</dc:title>
  <dc:creator/>
  <cp:lastModifiedBy/>
  <cp:revision>136</cp:revision>
  <dcterms:created xsi:type="dcterms:W3CDTF">2020-07-21T13:53:53Z</dcterms:created>
  <dcterms:modified xsi:type="dcterms:W3CDTF">2020-11-28T14:09:08Z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